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4" r:id="rId3"/>
    <p:sldId id="259" r:id="rId4"/>
    <p:sldId id="270" r:id="rId5"/>
    <p:sldId id="265" r:id="rId6"/>
    <p:sldId id="268" r:id="rId7"/>
    <p:sldId id="267" r:id="rId8"/>
    <p:sldId id="272" r:id="rId9"/>
    <p:sldId id="271" r:id="rId10"/>
    <p:sldId id="266" r:id="rId11"/>
    <p:sldId id="269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sans titre" id="{7DFB6B3E-7759-42BF-B484-9593BACE2EF9}">
          <p14:sldIdLst>
            <p14:sldId id="256"/>
            <p14:sldId id="264"/>
            <p14:sldId id="259"/>
            <p14:sldId id="270"/>
            <p14:sldId id="265"/>
            <p14:sldId id="268"/>
            <p14:sldId id="267"/>
            <p14:sldId id="272"/>
            <p14:sldId id="271"/>
            <p14:sldId id="266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25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424" y="2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89DDBC-EE12-49CB-B28C-C2E56764DDBB}" type="datetimeFigureOut">
              <a:rPr lang="fr-FR" smtClean="0"/>
              <a:t>23/11/2025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C8BA5-E597-4053-83A6-E194273050A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8107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04C36F-5472-28AE-2043-4D78BC9414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1E34B83-8D7E-750A-F1E2-4F94E9580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9E94A2-87DA-EF99-7C2C-9D02C3EB7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6FE2B-A790-4818-B8E9-1DA6A3CD49F4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197BFB8-C111-302E-1BB0-69ABF8049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35E847-5E00-AFFE-FEC4-BE6ABF155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6835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D225C0-8FEF-4648-31A2-86F0F20FE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07114D6-CF34-A9DD-F40B-15C37871BE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4DFF1E-83F9-E336-AC49-CA289FBEE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455A-B9A8-4B13-AF72-70DF0998B7BF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5AB956D-3225-3CA8-DD7B-98C18DB6A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AE98F6-8463-67AD-93C9-51931913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2232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EF9248C-630C-37C5-87B3-B5DE5BDCF9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8DCC688-2119-6577-C422-579ACC450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3AFD228-C351-57ED-AC6E-5B6134D2B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A6526-410C-41AC-8C1B-AB4A2A57E0DF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F99DB3-B4C3-2D87-5199-5ADA3F272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502820-2A73-FB28-23D8-0115418A5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8185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36AB3A-CF1F-DDF8-0160-A102E36E2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85B04F-A30C-F411-4660-B7A6AA517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F19AAD7-A7E7-E345-E627-5748DCB62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5BF2F-48E1-404E-BBC0-E68707D5603B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2CF178-1DF9-7532-C30B-F96B4BCCC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D59B9D-6800-1DAC-7210-CAF0D00D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166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493F47-56EB-76B2-85F9-0ECACF606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EA017C-6563-60A1-44B7-C49D01DA8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923FF3-5F88-C826-92E6-2CD660D18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634C-6235-4F13-85E3-6C693FD4C7B0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9C3832-352A-3D69-FEEE-4C469997B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470714-3C52-771F-698D-9748FD541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925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23C7D7-018D-9E23-23F6-948F9E90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1AB5A9-C97E-5F48-1F0E-37749E6AD3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3C2EFA6-DFBF-0A23-B283-E34F075826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B122CF-9142-1C44-B7FB-88A874E1A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81D-C688-4070-9A4F-5AE261EACAAB}" type="datetime1">
              <a:rPr lang="fr-FR" smtClean="0"/>
              <a:t>23/11/2025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E52A7CC-5BD4-D90F-CA74-A491E942A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00C6DE7-AF13-B94A-88BA-F9DB1F071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4713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BD934E-6D66-04FD-0BF0-6199C8DDE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C3884F-6935-228C-B634-D045C7429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84FEF5A-1305-8D67-5EC1-9EB672F20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4E125BF-6E93-1467-5E42-124EC440EE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81F514E-DC46-1939-4DBA-734CE3B41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F6C28EB-E027-3996-E587-771BA5E3E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0351-0261-4694-9250-3CBCE4E36DBC}" type="datetime1">
              <a:rPr lang="fr-FR" smtClean="0"/>
              <a:t>23/11/2025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09D29E9-0065-1DF3-C7A8-0CDF5D18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B6C7600-7B42-1818-E2C7-CB00DE723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1186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B6E834-7FEE-C73A-3677-1E0C2D93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E59FD65-DC9B-11CE-8A4E-162E3FD5B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90DB-E898-4A75-BFB0-EB8EE8456597}" type="datetime1">
              <a:rPr lang="fr-FR" smtClean="0"/>
              <a:t>23/11/2025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07F3AD9-BBD0-ED20-5044-CB7AEB4C4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AD49013-0598-EE3C-F824-9A733D793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4471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ABB39BB-7624-FF5D-EB12-6C2BBAB65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26BD3-87E8-497D-A0C3-7E054ED06E94}" type="datetime1">
              <a:rPr lang="fr-FR" smtClean="0"/>
              <a:t>23/11/2025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7317E55-F5BB-2286-58A1-A20D6B3FC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7847655-6FB0-0A38-A28F-1436BE6D3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0300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1212B5-8811-FF8A-2684-DB3C83A7D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657D8B8-5B9C-FDA1-F087-219EAFF106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598C390-C870-5323-67C1-EAC5BC75C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A204B1B-0700-6214-1D5E-2FF52C5A6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2F1D3-BE07-4908-9EC4-56FBFDE9397F}" type="datetime1">
              <a:rPr lang="fr-FR" smtClean="0"/>
              <a:t>23/11/2025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08D02CD-19CE-93E0-9342-2897C25F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4DE65D5-197B-2513-DA5F-3029CA9F2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2303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461A29-2437-9EBA-59A2-92FF57C2C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7F43802-82FA-4878-88BD-25C4B2FCF7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27DF50E-03E9-5486-EE40-68000F4A1C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B0467BE-C6C1-42BB-00A3-7D910FF55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89A80-C15B-40E6-A6D0-960761A07B9D}" type="datetime1">
              <a:rPr lang="fr-FR" smtClean="0"/>
              <a:t>23/11/2025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FABF812-F66D-2B5C-DAB7-84547C872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B9B7A3C-B45D-6408-2558-7AEA8F19C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1302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DC2A058-2BA6-4563-2638-E2F4D302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C29BA92-77C2-053A-F216-EDD3FB65B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0F80F3-0E01-E3A9-6424-F29B375BB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9CBBAC-0FA7-484F-9EC4-7F8E6F25961F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79C652F-3CAB-3C28-6133-1B657715ED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111F850-156A-277E-86A1-2422166E4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5923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2781" y="1403478"/>
            <a:ext cx="6963746" cy="2367285"/>
          </a:xfr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4000" dirty="0"/>
              <a:t>Pipeline de contenu IA génératif de texte avec automatisation des flux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5B81B67F-0A82-40A1-9448-9862DDFDEB51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 dirty="0">
                <a:solidFill>
                  <a:schemeClr val="tx1"/>
                </a:solidFill>
              </a:rPr>
              <a:t>DI- </a:t>
            </a:r>
            <a:r>
              <a:rPr lang="fr-FR" sz="1600" b="1" dirty="0" err="1">
                <a:solidFill>
                  <a:schemeClr val="tx1"/>
                </a:solidFill>
              </a:rPr>
              <a:t>Bootcamp</a:t>
            </a:r>
            <a:r>
              <a:rPr lang="fr-FR" sz="1600" b="1" dirty="0">
                <a:solidFill>
                  <a:schemeClr val="tx1"/>
                </a:solidFill>
              </a:rPr>
              <a:t> Session #3 – Hackathon # 2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1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88A07D56-99F6-3E43-AEC7-3E1C60E28B80}"/>
              </a:ext>
            </a:extLst>
          </p:cNvPr>
          <p:cNvSpPr txBox="1">
            <a:spLocks/>
          </p:cNvSpPr>
          <p:nvPr/>
        </p:nvSpPr>
        <p:spPr>
          <a:xfrm>
            <a:off x="4124132" y="5025473"/>
            <a:ext cx="2554059" cy="9051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Tx/>
              <a:buChar char="-"/>
            </a:pPr>
            <a:r>
              <a:rPr lang="fr-FR" sz="1600" b="1" dirty="0"/>
              <a:t>Par :</a:t>
            </a:r>
          </a:p>
          <a:p>
            <a:pPr marL="457200" indent="-457200" algn="l">
              <a:buFontTx/>
              <a:buChar char="-"/>
            </a:pPr>
            <a:r>
              <a:rPr lang="fr-FR" sz="1600" dirty="0"/>
              <a:t>Mehdi Al-</a:t>
            </a:r>
            <a:r>
              <a:rPr lang="fr-FR" sz="1600" dirty="0" err="1"/>
              <a:t>Ajhoury</a:t>
            </a:r>
            <a:endParaRPr lang="fr-FR" sz="1600" dirty="0"/>
          </a:p>
          <a:p>
            <a:pPr marL="457200" indent="-457200" algn="l">
              <a:buFontTx/>
              <a:buChar char="-"/>
            </a:pPr>
            <a:r>
              <a:rPr lang="fr-FR" sz="1600" dirty="0"/>
              <a:t>Emmanuel Mussche</a:t>
            </a:r>
          </a:p>
        </p:txBody>
      </p:sp>
      <p:pic>
        <p:nvPicPr>
          <p:cNvPr id="4" name="Image 3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3BF49822-A04E-67D7-2457-87A59C7B22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26" y="136525"/>
            <a:ext cx="2186473" cy="1916209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3FA777C2-5C46-B89D-093F-657CE83D421A}"/>
              </a:ext>
            </a:extLst>
          </p:cNvPr>
          <p:cNvSpPr txBox="1">
            <a:spLocks/>
          </p:cNvSpPr>
          <p:nvPr/>
        </p:nvSpPr>
        <p:spPr>
          <a:xfrm>
            <a:off x="4662780" y="3930722"/>
            <a:ext cx="6963747" cy="467396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i="1" dirty="0">
                <a:latin typeface="Arial" panose="020B0604020202020204" pitchFamily="34" charset="0"/>
                <a:cs typeface="Arial" panose="020B0604020202020204" pitchFamily="34" charset="0"/>
              </a:rPr>
              <a:t>Création, vérification de la qualité, application d’un filtre éthique</a:t>
            </a:r>
          </a:p>
          <a:p>
            <a:r>
              <a:rPr lang="fr-FR" sz="2000" i="1" dirty="0">
                <a:latin typeface="Arial" panose="020B0604020202020204" pitchFamily="34" charset="0"/>
                <a:cs typeface="Arial" panose="020B0604020202020204" pitchFamily="34" charset="0"/>
              </a:rPr>
              <a:t>Comparatif des performances de plusieurs modèles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0DA0AD0-AABB-6047-0F8F-D0B78B57B1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26" y="1377665"/>
            <a:ext cx="4463143" cy="364780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DD8B47FC-012C-1090-16DC-5F154F9F74E6}"/>
              </a:ext>
            </a:extLst>
          </p:cNvPr>
          <p:cNvSpPr txBox="1">
            <a:spLocks/>
          </p:cNvSpPr>
          <p:nvPr/>
        </p:nvSpPr>
        <p:spPr>
          <a:xfrm>
            <a:off x="4662780" y="411164"/>
            <a:ext cx="6963746" cy="8764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b="1" dirty="0">
                <a:solidFill>
                  <a:schemeClr val="tx1"/>
                </a:solidFill>
              </a:rPr>
              <a:t>HACKATHON #2</a:t>
            </a:r>
          </a:p>
        </p:txBody>
      </p:sp>
    </p:spTree>
    <p:extLst>
      <p:ext uri="{BB962C8B-B14F-4D97-AF65-F5344CB8AC3E}">
        <p14:creationId xmlns:p14="http://schemas.microsoft.com/office/powerpoint/2010/main" val="3915092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Conclusion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D9B6F3DA-DDD6-4949-BAF6-635EA49F9402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10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209800" y="1571661"/>
            <a:ext cx="9052249" cy="3098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graphicFrame>
        <p:nvGraphicFramePr>
          <p:cNvPr id="13" name="Tableau 12">
            <a:extLst>
              <a:ext uri="{FF2B5EF4-FFF2-40B4-BE49-F238E27FC236}">
                <a16:creationId xmlns:a16="http://schemas.microsoft.com/office/drawing/2014/main" id="{127F037B-A292-5E59-1918-8514B9B4FB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923695"/>
              </p:ext>
            </p:extLst>
          </p:nvPr>
        </p:nvGraphicFramePr>
        <p:xfrm>
          <a:off x="2301551" y="1666152"/>
          <a:ext cx="8988490" cy="4156150"/>
        </p:xfrm>
        <a:graphic>
          <a:graphicData uri="http://schemas.openxmlformats.org/drawingml/2006/table">
            <a:tbl>
              <a:tblPr/>
              <a:tblGrid>
                <a:gridCol w="1447524">
                  <a:extLst>
                    <a:ext uri="{9D8B030D-6E8A-4147-A177-3AD203B41FA5}">
                      <a16:colId xmlns:a16="http://schemas.microsoft.com/office/drawing/2014/main" val="9876742"/>
                    </a:ext>
                  </a:extLst>
                </a:gridCol>
                <a:gridCol w="1119220">
                  <a:extLst>
                    <a:ext uri="{9D8B030D-6E8A-4147-A177-3AD203B41FA5}">
                      <a16:colId xmlns:a16="http://schemas.microsoft.com/office/drawing/2014/main" val="1946349176"/>
                    </a:ext>
                  </a:extLst>
                </a:gridCol>
                <a:gridCol w="1119220">
                  <a:extLst>
                    <a:ext uri="{9D8B030D-6E8A-4147-A177-3AD203B41FA5}">
                      <a16:colId xmlns:a16="http://schemas.microsoft.com/office/drawing/2014/main" val="431285108"/>
                    </a:ext>
                  </a:extLst>
                </a:gridCol>
                <a:gridCol w="913283">
                  <a:extLst>
                    <a:ext uri="{9D8B030D-6E8A-4147-A177-3AD203B41FA5}">
                      <a16:colId xmlns:a16="http://schemas.microsoft.com/office/drawing/2014/main" val="83763162"/>
                    </a:ext>
                  </a:extLst>
                </a:gridCol>
                <a:gridCol w="743162">
                  <a:extLst>
                    <a:ext uri="{9D8B030D-6E8A-4147-A177-3AD203B41FA5}">
                      <a16:colId xmlns:a16="http://schemas.microsoft.com/office/drawing/2014/main" val="2564915872"/>
                    </a:ext>
                  </a:extLst>
                </a:gridCol>
                <a:gridCol w="1149066">
                  <a:extLst>
                    <a:ext uri="{9D8B030D-6E8A-4147-A177-3AD203B41FA5}">
                      <a16:colId xmlns:a16="http://schemas.microsoft.com/office/drawing/2014/main" val="2279709421"/>
                    </a:ext>
                  </a:extLst>
                </a:gridCol>
                <a:gridCol w="949098">
                  <a:extLst>
                    <a:ext uri="{9D8B030D-6E8A-4147-A177-3AD203B41FA5}">
                      <a16:colId xmlns:a16="http://schemas.microsoft.com/office/drawing/2014/main" val="1812262866"/>
                    </a:ext>
                  </a:extLst>
                </a:gridCol>
                <a:gridCol w="868514">
                  <a:extLst>
                    <a:ext uri="{9D8B030D-6E8A-4147-A177-3AD203B41FA5}">
                      <a16:colId xmlns:a16="http://schemas.microsoft.com/office/drawing/2014/main" val="1193286282"/>
                    </a:ext>
                  </a:extLst>
                </a:gridCol>
                <a:gridCol w="679403">
                  <a:extLst>
                    <a:ext uri="{9D8B030D-6E8A-4147-A177-3AD203B41FA5}">
                      <a16:colId xmlns:a16="http://schemas.microsoft.com/office/drawing/2014/main" val="4265815577"/>
                    </a:ext>
                  </a:extLst>
                </a:gridCol>
              </a:tblGrid>
              <a:tr h="249191">
                <a:tc>
                  <a:txBody>
                    <a:bodyPr/>
                    <a:lstStyle/>
                    <a:p>
                      <a:pPr algn="ctr" fontAlgn="b"/>
                      <a:endParaRPr lang="fr-FR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fr-FR" sz="1200" b="1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Génération Texte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Résumé Texte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2767558"/>
                  </a:ext>
                </a:extLst>
              </a:tr>
              <a:tr h="249191"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Modèle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Architecture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Taille param,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Vitesse CPU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Qualité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Avantage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Vitesse CPU</a:t>
                      </a:r>
                    </a:p>
                  </a:txBody>
                  <a:tcPr marL="7620" marR="7620" marT="7620" marB="0" anchor="b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Pertinence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Qualité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27964817"/>
                  </a:ext>
                </a:extLst>
              </a:tr>
              <a:tr h="1219256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Flan T5 - Small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Encodeur - </a:t>
                      </a:r>
                      <a:b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Décodeur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80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Bonne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Suit bien les</a:t>
                      </a:r>
                      <a:b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instructions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Optimale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bonne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9791759"/>
                  </a:ext>
                </a:extLst>
              </a:tr>
              <a:tr h="1219256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DistillGPT2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Décodeur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6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Bonne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5E6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Rapide et </a:t>
                      </a:r>
                      <a:b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simple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Faible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6D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Médiocre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6DC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5692884"/>
                  </a:ext>
                </a:extLst>
              </a:tr>
              <a:tr h="1219256"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T5 - Small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Encodeur - </a:t>
                      </a:r>
                      <a:b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Décodeur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 M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86DC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Bonne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6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Polyvalent </a:t>
                      </a:r>
                      <a:b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mais </a:t>
                      </a:r>
                      <a:b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</a:br>
                      <a:r>
                        <a:rPr lang="fr-FR" sz="12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dépassé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6A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Très rapide</a:t>
                      </a:r>
                    </a:p>
                  </a:txBody>
                  <a:tcPr marL="7620" marR="7620" marT="7620" marB="0" anchor="ctr">
                    <a:lnL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Optimale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ED9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fr-FR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Bonne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5E6A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3519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7538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Questions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2F7EED50-689F-4054-BF85-E01FD753C63E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11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4512906" y="1091990"/>
            <a:ext cx="2102498" cy="37692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spcAft>
                <a:spcPts val="1600"/>
              </a:spcAft>
              <a:buClr>
                <a:srgbClr val="FF0000"/>
              </a:buClr>
            </a:pPr>
            <a:r>
              <a:rPr lang="en-US" sz="35000" b="1" i="0" strike="noStrike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lvl="1" algn="ctr">
              <a:spcAft>
                <a:spcPts val="1600"/>
              </a:spcAft>
              <a:buClr>
                <a:srgbClr val="FF0000"/>
              </a:buClr>
            </a:pPr>
            <a:endParaRPr lang="en-US" sz="20000" b="1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lvl="1" algn="ctr">
              <a:spcAft>
                <a:spcPts val="1600"/>
              </a:spcAft>
              <a:buClr>
                <a:srgbClr val="FF0000"/>
              </a:buClr>
            </a:pPr>
            <a:endParaRPr lang="en-US" sz="20000" b="1" i="0" strike="noStrike" dirty="0"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lvl="1" algn="ctr">
              <a:spcAft>
                <a:spcPts val="1600"/>
              </a:spcAft>
              <a:buClr>
                <a:srgbClr val="FF0000"/>
              </a:buClr>
            </a:pPr>
            <a:r>
              <a:rPr lang="en-US" sz="20000" b="1" i="0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20000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200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20000" b="1" i="0" strike="noStrike" dirty="0">
              <a:effectLst/>
              <a:latin typeface="Arial" panose="020B0604020202020204" pitchFamily="34" charset="0"/>
            </a:endParaRPr>
          </a:p>
          <a:p>
            <a:endParaRPr lang="en-US" sz="200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sz="20000" dirty="0"/>
          </a:p>
          <a:p>
            <a:endParaRPr lang="fr-FR" sz="20000" dirty="0"/>
          </a:p>
          <a:p>
            <a:endParaRPr lang="fr-FR" sz="20000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504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Contexte &amp; Objectifs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2738E964-1AFC-44CF-8F75-2702BC2AA7D0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2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209800" y="1335792"/>
            <a:ext cx="9119118" cy="6350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u="sng" strike="noStrike" dirty="0">
                <a:effectLst/>
                <a:latin typeface="Arial" panose="020B0604020202020204" pitchFamily="34" charset="0"/>
              </a:rPr>
              <a:t>Motivations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Création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d’un pipeline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génératif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de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texte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</a:t>
            </a:r>
            <a:r>
              <a:rPr lang="en-US" sz="1600" b="1" i="0" strike="noStrike" dirty="0">
                <a:effectLst/>
                <a:latin typeface="Arial" panose="020B0604020202020204" pitchFamily="34" charset="0"/>
              </a:rPr>
              <a:t>performant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1800" b="1" i="0" u="sng" strike="noStrike" dirty="0" err="1">
                <a:effectLst/>
                <a:latin typeface="Arial" panose="020B0604020202020204" pitchFamily="34" charset="0"/>
              </a:rPr>
              <a:t>Objectifs</a:t>
            </a:r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Chargement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d’un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échantillonnage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du dataset IMDB</a:t>
            </a: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 err="1">
                <a:latin typeface="Arial" panose="020B0604020202020204" pitchFamily="34" charset="0"/>
              </a:rPr>
              <a:t>Utilisation</a:t>
            </a:r>
            <a:r>
              <a:rPr lang="en-US" sz="1600" dirty="0">
                <a:latin typeface="Arial" panose="020B0604020202020204" pitchFamily="34" charset="0"/>
              </a:rPr>
              <a:t> de </a:t>
            </a:r>
            <a:r>
              <a:rPr lang="en-US" sz="1600" dirty="0" err="1">
                <a:latin typeface="Arial" panose="020B0604020202020204" pitchFamily="34" charset="0"/>
              </a:rPr>
              <a:t>modèles</a:t>
            </a:r>
            <a:r>
              <a:rPr lang="en-US" sz="1600" dirty="0">
                <a:latin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</a:rPr>
              <a:t>légers</a:t>
            </a:r>
            <a:r>
              <a:rPr lang="en-US" sz="1600" dirty="0">
                <a:latin typeface="Arial" panose="020B0604020202020204" pitchFamily="34" charset="0"/>
              </a:rPr>
              <a:t> de </a:t>
            </a:r>
            <a:r>
              <a:rPr lang="en-US" sz="1600" dirty="0" err="1">
                <a:latin typeface="Arial" panose="020B0604020202020204" pitchFamily="34" charset="0"/>
              </a:rPr>
              <a:t>génération</a:t>
            </a:r>
            <a:r>
              <a:rPr lang="en-US" sz="1600" dirty="0">
                <a:latin typeface="Arial" panose="020B0604020202020204" pitchFamily="34" charset="0"/>
              </a:rPr>
              <a:t> et résumé de </a:t>
            </a:r>
            <a:r>
              <a:rPr lang="en-US" sz="1600" dirty="0" err="1">
                <a:latin typeface="Arial" panose="020B0604020202020204" pitchFamily="34" charset="0"/>
              </a:rPr>
              <a:t>texte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	</a:t>
            </a: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 err="1">
                <a:latin typeface="Arial" panose="020B0604020202020204" pitchFamily="34" charset="0"/>
              </a:rPr>
              <a:t>Contrôle</a:t>
            </a:r>
            <a:r>
              <a:rPr lang="en-US" sz="1600" dirty="0">
                <a:latin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</a:rPr>
              <a:t>qualité</a:t>
            </a:r>
            <a:r>
              <a:rPr lang="en-US" sz="1600" dirty="0">
                <a:latin typeface="Arial" panose="020B0604020202020204" pitchFamily="34" charset="0"/>
              </a:rPr>
              <a:t> du </a:t>
            </a:r>
            <a:r>
              <a:rPr lang="en-US" sz="1600" dirty="0" err="1">
                <a:latin typeface="Arial" panose="020B0604020202020204" pitchFamily="34" charset="0"/>
              </a:rPr>
              <a:t>texte</a:t>
            </a:r>
            <a:r>
              <a:rPr lang="en-US" sz="1600" dirty="0">
                <a:latin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</a:rPr>
              <a:t>généré</a:t>
            </a:r>
            <a:r>
              <a:rPr lang="en-US" sz="1600" dirty="0">
                <a:latin typeface="Arial" panose="020B0604020202020204" pitchFamily="34" charset="0"/>
              </a:rPr>
              <a:t> via 3 </a:t>
            </a:r>
            <a:r>
              <a:rPr lang="en-US" sz="1600" dirty="0" err="1">
                <a:latin typeface="Arial" panose="020B0604020202020204" pitchFamily="34" charset="0"/>
              </a:rPr>
              <a:t>métriques</a:t>
            </a: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>
                <a:effectLst/>
                <a:latin typeface="Arial" panose="020B0604020202020204" pitchFamily="34" charset="0"/>
              </a:rPr>
              <a:t>Application d’un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filtre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éthique</a:t>
            </a: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 err="1">
                <a:latin typeface="Arial" panose="020B0604020202020204" pitchFamily="34" charset="0"/>
              </a:rPr>
              <a:t>Comparatif</a:t>
            </a:r>
            <a:r>
              <a:rPr lang="en-US" sz="1600" dirty="0">
                <a:latin typeface="Arial" panose="020B0604020202020204" pitchFamily="34" charset="0"/>
              </a:rPr>
              <a:t> des performances des </a:t>
            </a:r>
            <a:r>
              <a:rPr lang="en-US" sz="1600" dirty="0" err="1">
                <a:latin typeface="Arial" panose="020B0604020202020204" pitchFamily="34" charset="0"/>
              </a:rPr>
              <a:t>modèles</a:t>
            </a:r>
            <a:endParaRPr lang="en-US" b="1" i="0" u="sng" strike="noStrike" dirty="0">
              <a:effectLst/>
              <a:latin typeface="Arial" panose="020B0604020202020204" pitchFamily="34" charset="0"/>
            </a:endParaRPr>
          </a:p>
          <a:p>
            <a:pPr marL="342900" indent="-342900">
              <a:buAutoNum type="arabicPeriod" startAt="3"/>
            </a:pPr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fr-FR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38" y="-18044"/>
            <a:ext cx="2194250" cy="1778891"/>
          </a:xfrm>
          <a:prstGeom prst="rect">
            <a:avLst/>
          </a:prstGeom>
        </p:spPr>
      </p:pic>
      <p:pic>
        <p:nvPicPr>
          <p:cNvPr id="4" name="Image 3" descr="Generative AI and Automation: Use Cases &amp; Benefits">
            <a:extLst>
              <a:ext uri="{FF2B5EF4-FFF2-40B4-BE49-F238E27FC236}">
                <a16:creationId xmlns:a16="http://schemas.microsoft.com/office/drawing/2014/main" id="{83F7DA18-7129-9CF7-582C-57D1ED818D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175477"/>
            <a:ext cx="6092890" cy="27711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488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Problématiques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1CAC6F69-957D-458D-88DC-AC3888A98886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3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301551" y="1578088"/>
            <a:ext cx="9052249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Automatisation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du pipeline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>
                <a:effectLst/>
                <a:latin typeface="Arial" panose="020B0604020202020204" pitchFamily="34" charset="0"/>
              </a:rPr>
              <a:t>Evaluation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pertinente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de la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qualité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du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résultat</a:t>
            </a: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Filtrer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les sorties non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conformes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(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éthique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,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biais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)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 err="1">
                <a:latin typeface="Arial" panose="020B0604020202020204" pitchFamily="34" charset="0"/>
              </a:rPr>
              <a:t>Ressources</a:t>
            </a:r>
            <a:r>
              <a:rPr lang="en-US" b="1" dirty="0">
                <a:latin typeface="Arial" panose="020B0604020202020204" pitchFamily="34" charset="0"/>
              </a:rPr>
              <a:t> GPU très </a:t>
            </a:r>
            <a:r>
              <a:rPr lang="en-US" b="1" dirty="0" err="1">
                <a:latin typeface="Arial" panose="020B0604020202020204" pitchFamily="34" charset="0"/>
              </a:rPr>
              <a:t>limitées</a:t>
            </a:r>
            <a:endParaRPr lang="en-US" b="1" dirty="0"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dirty="0"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>
                <a:latin typeface="Arial" panose="020B0604020202020204" pitchFamily="34" charset="0"/>
              </a:rPr>
              <a:t>Exclusion du </a:t>
            </a:r>
            <a:r>
              <a:rPr lang="en-US" b="1" dirty="0" err="1">
                <a:latin typeface="Arial" panose="020B0604020202020204" pitchFamily="34" charset="0"/>
              </a:rPr>
              <a:t>traitement</a:t>
            </a:r>
            <a:r>
              <a:rPr lang="en-US" b="1" dirty="0">
                <a:latin typeface="Arial" panose="020B0604020202020204" pitchFamily="34" charset="0"/>
              </a:rPr>
              <a:t> des images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</a:t>
            </a:r>
            <a:endParaRPr lang="en-US" b="1" i="0" u="sng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756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Stack technique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6759C91-8234-402E-8A49-D24840BE6B02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4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301551" y="1578088"/>
            <a:ext cx="9052249" cy="6350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>
                <a:effectLst/>
                <a:latin typeface="Arial" panose="020B0604020202020204" pitchFamily="34" charset="0"/>
              </a:rPr>
              <a:t>Python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>
                <a:latin typeface="Arial" panose="020B0604020202020204" pitchFamily="34" charset="0"/>
              </a:rPr>
              <a:t>Hugging Face Transformer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 err="1">
                <a:latin typeface="Arial" panose="020B0604020202020204" pitchFamily="34" charset="0"/>
              </a:rPr>
              <a:t>Automatisation</a:t>
            </a:r>
            <a:r>
              <a:rPr lang="en-US" b="1" dirty="0">
                <a:latin typeface="Arial" panose="020B0604020202020204" pitchFamily="34" charset="0"/>
              </a:rPr>
              <a:t> </a:t>
            </a:r>
            <a:endParaRPr lang="en-US" sz="1600" i="1" dirty="0">
              <a:latin typeface="Arial" panose="020B0604020202020204" pitchFamily="34" charset="0"/>
            </a:endParaRPr>
          </a:p>
          <a:p>
            <a:pPr marL="742950" lvl="1" indent="-28575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>
                <a:latin typeface="Arial" panose="020B0604020202020204" pitchFamily="34" charset="0"/>
              </a:rPr>
              <a:t>Script Python : Schedule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Modèles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: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>
                <a:latin typeface="Arial" panose="020B0604020202020204" pitchFamily="34" charset="0"/>
              </a:rPr>
              <a:t>DistilGPT2 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>
                <a:effectLst/>
                <a:latin typeface="Arial" panose="020B0604020202020204" pitchFamily="34" charset="0"/>
              </a:rPr>
              <a:t>T5</a:t>
            </a:r>
            <a:r>
              <a:rPr lang="en-US" sz="1600" dirty="0">
                <a:latin typeface="Arial" panose="020B0604020202020204" pitchFamily="34" charset="0"/>
              </a:rPr>
              <a:t> – Small 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>
                <a:latin typeface="Arial" panose="020B0604020202020204" pitchFamily="34" charset="0"/>
              </a:rPr>
              <a:t>Flan - 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T5 – Small</a:t>
            </a: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69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ARCHITECTURE (simplifiée)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130283BE-15F5-4658-B4B1-C4E185C6C4D9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301551" y="1578088"/>
            <a:ext cx="9052249" cy="2133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3E725DA-B0C6-396F-91E6-99D66B96F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537" y="2510628"/>
            <a:ext cx="10680727" cy="224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798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Comparatifs des modèles 1/2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B3EE0A0-BD7F-46DB-BF38-242933BBAF24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6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8" y="2250597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A453B30-A0AF-FD6E-6EF8-8496D0F06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550" y="1346087"/>
            <a:ext cx="9052250" cy="473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19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ARCHITECTURE (détaillée)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557BEC6C-572B-44E6-9F4C-63D5E8710C3D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7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9" y="2259224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58DC402A-AAB5-C154-E0FF-388E13569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99229"/>
            <a:ext cx="10423848" cy="472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2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Comparatifs des modèles 1/2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B3EE0A0-BD7F-46DB-BF38-242933BBAF24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8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9" y="2259224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D2762FB-8997-8290-55C9-74FF1CE80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94" y="1433266"/>
            <a:ext cx="5318605" cy="464835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45F4680-5B15-3165-8429-194DE23C2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613" y="1433267"/>
            <a:ext cx="5927246" cy="4923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61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Comparatifs des modèles 2/2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B3EE0A0-BD7F-46DB-BF38-242933BBAF24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9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9" y="2259224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16ECE2D-FC45-7951-D326-8FCB2EFB2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90002"/>
            <a:ext cx="5273862" cy="440381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2B08E89-4900-B041-EA92-3CBBD6F2D3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00493"/>
            <a:ext cx="5608450" cy="464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14466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1308</TotalTime>
  <Words>356</Words>
  <Application>Microsoft Macintosh PowerPoint</Application>
  <PresentationFormat>Grand écran</PresentationFormat>
  <Paragraphs>175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Wingdings</vt:lpstr>
      <vt:lpstr>Thème Office</vt:lpstr>
      <vt:lpstr>Pipeline de contenu IA génératif de texte avec automatisation des flux</vt:lpstr>
      <vt:lpstr>Contexte &amp; Objectifs</vt:lpstr>
      <vt:lpstr>Problématiques</vt:lpstr>
      <vt:lpstr>Stack technique</vt:lpstr>
      <vt:lpstr>ARCHITECTURE (simplifiée)</vt:lpstr>
      <vt:lpstr>Comparatifs des modèles 1/2</vt:lpstr>
      <vt:lpstr>ARCHITECTURE (détaillée)</vt:lpstr>
      <vt:lpstr>Comparatifs des modèles 1/2</vt:lpstr>
      <vt:lpstr>Comparatifs des modèles 2/2</vt:lpstr>
      <vt:lpstr>Conclusion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Emmanuel MUSSCHE</dc:creator>
  <cp:lastModifiedBy>Mehdi AL AJHOURY</cp:lastModifiedBy>
  <cp:revision>33</cp:revision>
  <dcterms:created xsi:type="dcterms:W3CDTF">2025-10-22T15:01:48Z</dcterms:created>
  <dcterms:modified xsi:type="dcterms:W3CDTF">2025-11-23T19:36:40Z</dcterms:modified>
</cp:coreProperties>
</file>

<file path=docProps/thumbnail.jpeg>
</file>